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61" r:id="rId3"/>
    <p:sldId id="257" r:id="rId4"/>
    <p:sldId id="258" r:id="rId5"/>
    <p:sldId id="259" r:id="rId6"/>
    <p:sldId id="262" r:id="rId7"/>
    <p:sldId id="260" r:id="rId8"/>
    <p:sldId id="265" r:id="rId9"/>
    <p:sldId id="264" r:id="rId10"/>
    <p:sldId id="263" r:id="rId11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3"/>
      <p:bold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364" y="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17ed6288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17ed6288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17ed6288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17ed6288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76B8FB7E-EE08-4E4A-DB40-1EAEBF6E8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17ed62883_0_107:notes">
            <a:extLst>
              <a:ext uri="{FF2B5EF4-FFF2-40B4-BE49-F238E27FC236}">
                <a16:creationId xmlns:a16="http://schemas.microsoft.com/office/drawing/2014/main" id="{7514AF0D-3F99-AFDE-4582-8D3DDDE7D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17ed62883_0_107:notes">
            <a:extLst>
              <a:ext uri="{FF2B5EF4-FFF2-40B4-BE49-F238E27FC236}">
                <a16:creationId xmlns:a16="http://schemas.microsoft.com/office/drawing/2014/main" id="{E2C98CA8-9AF9-D596-34CB-61506EAB63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623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>
          <a:extLst>
            <a:ext uri="{FF2B5EF4-FFF2-40B4-BE49-F238E27FC236}">
              <a16:creationId xmlns:a16="http://schemas.microsoft.com/office/drawing/2014/main" id="{D9C2906F-BBC1-AE43-DE6A-876AB1B65D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17ed62883_1_0:notes">
            <a:extLst>
              <a:ext uri="{FF2B5EF4-FFF2-40B4-BE49-F238E27FC236}">
                <a16:creationId xmlns:a16="http://schemas.microsoft.com/office/drawing/2014/main" id="{C3B33778-FE93-0C52-1F4C-05FD9BA229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17ed62883_1_0:notes">
            <a:extLst>
              <a:ext uri="{FF2B5EF4-FFF2-40B4-BE49-F238E27FC236}">
                <a16:creationId xmlns:a16="http://schemas.microsoft.com/office/drawing/2014/main" id="{549435F0-EBF4-3F35-77CA-E8F1C271B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758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89234" y="1137061"/>
            <a:ext cx="8895681" cy="966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Data </a:t>
            </a:r>
            <a:r>
              <a:rPr lang="en-GB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</a:rPr>
              <a:t>Science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Capacity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Building</a:t>
            </a:r>
            <a:r>
              <a:rPr lang="en-GB" b="1" dirty="0">
                <a:latin typeface="Bahnschrift" panose="020B0502040204020203" pitchFamily="34" charset="0"/>
              </a:rPr>
              <a:t> </a:t>
            </a:r>
            <a:r>
              <a:rPr lang="en-GB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Initiative</a:t>
            </a:r>
            <a:endParaRPr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775" y="4229810"/>
            <a:ext cx="7157726" cy="67061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86;p13">
            <a:extLst>
              <a:ext uri="{FF2B5EF4-FFF2-40B4-BE49-F238E27FC236}">
                <a16:creationId xmlns:a16="http://schemas.microsoft.com/office/drawing/2014/main" id="{C0CD42A7-801F-C5DE-6E22-EEC51147139E}"/>
              </a:ext>
            </a:extLst>
          </p:cNvPr>
          <p:cNvSpPr txBox="1">
            <a:spLocks/>
          </p:cNvSpPr>
          <p:nvPr/>
        </p:nvSpPr>
        <p:spPr>
          <a:xfrm>
            <a:off x="2143005" y="2301002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5" name="Google Shape;86;p13">
            <a:extLst>
              <a:ext uri="{FF2B5EF4-FFF2-40B4-BE49-F238E27FC236}">
                <a16:creationId xmlns:a16="http://schemas.microsoft.com/office/drawing/2014/main" id="{C01A2940-8C4B-80A0-1B7A-056D271D76E1}"/>
              </a:ext>
            </a:extLst>
          </p:cNvPr>
          <p:cNvSpPr txBox="1">
            <a:spLocks/>
          </p:cNvSpPr>
          <p:nvPr/>
        </p:nvSpPr>
        <p:spPr>
          <a:xfrm>
            <a:off x="2101730" y="2472730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D</a:t>
            </a:r>
            <a:r>
              <a:rPr lang="en-US" sz="4000" b="1" dirty="0">
                <a:solidFill>
                  <a:schemeClr val="tx1">
                    <a:lumMod val="75000"/>
                  </a:schemeClr>
                </a:solidFill>
                <a:latin typeface="Bahnschrift" panose="020B0502040204020203" pitchFamily="34" charset="0"/>
              </a:rPr>
              <a:t>S</a:t>
            </a:r>
            <a:r>
              <a:rPr lang="en-US" sz="4000" b="1" dirty="0">
                <a:solidFill>
                  <a:schemeClr val="bg1">
                    <a:lumMod val="50000"/>
                  </a:schemeClr>
                </a:solidFill>
                <a:latin typeface="Bahnschrift" panose="020B0502040204020203" pitchFamily="34" charset="0"/>
              </a:rPr>
              <a:t>C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Bahnschrift" panose="020B0502040204020203" pitchFamily="34" charset="0"/>
              </a:rPr>
              <a:t>B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I</a:t>
            </a:r>
          </a:p>
        </p:txBody>
      </p:sp>
      <p:sp>
        <p:nvSpPr>
          <p:cNvPr id="7" name="Google Shape;86;p13">
            <a:extLst>
              <a:ext uri="{FF2B5EF4-FFF2-40B4-BE49-F238E27FC236}">
                <a16:creationId xmlns:a16="http://schemas.microsoft.com/office/drawing/2014/main" id="{F8192D6F-9A7E-289D-7E56-A3BF02DE7009}"/>
              </a:ext>
            </a:extLst>
          </p:cNvPr>
          <p:cNvSpPr txBox="1">
            <a:spLocks/>
          </p:cNvSpPr>
          <p:nvPr/>
        </p:nvSpPr>
        <p:spPr>
          <a:xfrm>
            <a:off x="952380" y="284877"/>
            <a:ext cx="5621189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chemeClr val="bg1"/>
                </a:solidFill>
                <a:latin typeface="Bahnschrift" panose="020B0502040204020203" pitchFamily="34" charset="0"/>
              </a:rPr>
              <a:t>Project pitching</a:t>
            </a:r>
            <a:endParaRPr lang="en-US" sz="4000" b="1" dirty="0">
              <a:solidFill>
                <a:schemeClr val="accent3">
                  <a:lumMod val="60000"/>
                  <a:lumOff val="40000"/>
                </a:schemeClr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/>
          <p:nvPr/>
        </p:nvSpPr>
        <p:spPr>
          <a:xfrm>
            <a:off x="2075719" y="101118"/>
            <a:ext cx="4366355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Next steps and work plan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</a:endParaRPr>
          </a:p>
        </p:txBody>
      </p:sp>
      <p:sp>
        <p:nvSpPr>
          <p:cNvPr id="122" name="Google Shape;122;p6"/>
          <p:cNvSpPr txBox="1"/>
          <p:nvPr/>
        </p:nvSpPr>
        <p:spPr>
          <a:xfrm>
            <a:off x="371018" y="845527"/>
            <a:ext cx="8489605" cy="4017254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Planned activities (By Dec 2025):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Data, dashboard design/visibility finetuning (interactive &amp; dynamic and automation)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Exploring alternative visualization tool/packages (</a:t>
            </a:r>
            <a:r>
              <a:rPr lang="en-GB" sz="1100" dirty="0"/>
              <a:t>Dash, Bokeh and </a:t>
            </a:r>
            <a:r>
              <a:rPr lang="en-GB" sz="1100" dirty="0" err="1"/>
              <a:t>Altear</a:t>
            </a: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Additional data collection (Inclusion of development indicators)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GB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Deployment and hosting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Project scaling &amp; further applications: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</a:rPr>
              <a:t>Dashboard extension--AI/LLM application: AI assistant for summary note/report behind data/statistics</a:t>
            </a:r>
            <a:endParaRPr lang="en-US" sz="1100" dirty="0">
              <a:solidFill>
                <a:schemeClr val="dk2"/>
              </a:solidFill>
              <a:latin typeface="Roboto"/>
              <a:ea typeface="Roboto"/>
              <a:cs typeface="Roboto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Develop APIs and Auto data portals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AI/LLM in reporting automation—reports reader assistant  (i.e., national strategic/policies documents, regular reports/news letter on websites)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ML in nowcasting and forecasting </a:t>
            </a:r>
            <a:endParaRPr sz="1100" dirty="0">
              <a:solidFill>
                <a:schemeClr val="dk2"/>
              </a:solidFill>
              <a:latin typeface="Roboto"/>
              <a:ea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/>
          <p:nvPr/>
        </p:nvSpPr>
        <p:spPr>
          <a:xfrm>
            <a:off x="-3175" y="-34925"/>
            <a:ext cx="9147175" cy="5213349"/>
          </a:xfrm>
          <a:custGeom>
            <a:avLst/>
            <a:gdLst/>
            <a:ahLst/>
            <a:cxnLst/>
            <a:rect l="l" t="t" r="r" b="b"/>
            <a:pathLst>
              <a:path w="10819000" h="6141253" extrusionOk="0">
                <a:moveTo>
                  <a:pt x="0" y="0"/>
                </a:moveTo>
                <a:lnTo>
                  <a:pt x="10819000" y="0"/>
                </a:lnTo>
                <a:lnTo>
                  <a:pt x="10819000" y="6141254"/>
                </a:lnTo>
                <a:lnTo>
                  <a:pt x="0" y="61412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1609696" y="403786"/>
            <a:ext cx="5322800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600" b="1" dirty="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Macro Dashboard</a:t>
            </a:r>
          </a:p>
        </p:txBody>
      </p:sp>
      <p:sp>
        <p:nvSpPr>
          <p:cNvPr id="2" name="Google Shape;87;p1">
            <a:extLst>
              <a:ext uri="{FF2B5EF4-FFF2-40B4-BE49-F238E27FC236}">
                <a16:creationId xmlns:a16="http://schemas.microsoft.com/office/drawing/2014/main" id="{A75A46E6-93EC-6C5F-D953-1AEC8F5323C2}"/>
              </a:ext>
            </a:extLst>
          </p:cNvPr>
          <p:cNvSpPr txBox="1"/>
          <p:nvPr/>
        </p:nvSpPr>
        <p:spPr>
          <a:xfrm>
            <a:off x="461583" y="1411556"/>
            <a:ext cx="8396119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Ministry of Finance and Economic Planning (MINECOFIN) </a:t>
            </a:r>
          </a:p>
        </p:txBody>
      </p:sp>
      <p:sp>
        <p:nvSpPr>
          <p:cNvPr id="3" name="Google Shape;87;p1">
            <a:extLst>
              <a:ext uri="{FF2B5EF4-FFF2-40B4-BE49-F238E27FC236}">
                <a16:creationId xmlns:a16="http://schemas.microsoft.com/office/drawing/2014/main" id="{5EDAA007-365C-0B7E-632E-4EF36B3AB65B}"/>
              </a:ext>
            </a:extLst>
          </p:cNvPr>
          <p:cNvSpPr txBox="1"/>
          <p:nvPr/>
        </p:nvSpPr>
        <p:spPr>
          <a:xfrm>
            <a:off x="882650" y="3158711"/>
            <a:ext cx="7181851" cy="517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9991"/>
              </a:lnSpc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By: Evariste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Manirumva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 &amp; Andrew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IBM Plex Sans"/>
                <a:ea typeface="IBM Plex Sans"/>
                <a:cs typeface="IBM Plex Sans"/>
                <a:sym typeface="IBM Plex Sans"/>
              </a:rPr>
              <a:t>Mushokambere</a:t>
            </a:r>
            <a:endParaRPr lang="en-US" sz="2400" dirty="0">
              <a:solidFill>
                <a:schemeClr val="bg2">
                  <a:lumMod val="50000"/>
                </a:schemeClr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" name="Google Shape;86;p13">
            <a:extLst>
              <a:ext uri="{FF2B5EF4-FFF2-40B4-BE49-F238E27FC236}">
                <a16:creationId xmlns:a16="http://schemas.microsoft.com/office/drawing/2014/main" id="{D3D23692-54D0-A312-27E8-25402E196CF4}"/>
              </a:ext>
            </a:extLst>
          </p:cNvPr>
          <p:cNvSpPr txBox="1">
            <a:spLocks/>
          </p:cNvSpPr>
          <p:nvPr/>
        </p:nvSpPr>
        <p:spPr>
          <a:xfrm>
            <a:off x="4121902" y="4645025"/>
            <a:ext cx="3399674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November</a:t>
            </a:r>
            <a:r>
              <a:rPr lang="en-US" sz="40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4000" b="1" dirty="0">
                <a:solidFill>
                  <a:srgbClr val="002060"/>
                </a:solidFill>
                <a:latin typeface="Bahnschrift" panose="020B0502040204020203" pitchFamily="34" charset="0"/>
              </a:rPr>
              <a:t>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380884" y="55506"/>
            <a:ext cx="5829541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Project overview and rationale</a:t>
            </a: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252405" y="736785"/>
            <a:ext cx="8520600" cy="3879036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Overview: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Ministry houses data from agencies, stakeholders, and internal systems, producing reports and briefs to guide macroeconomic policy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Ministry present targets from national strategic documents (NST2, Vision 2035/50)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Dashboard: tool to track/monitor and visualize economic indicators (developments and forecasts, targets). </a:t>
            </a:r>
          </a:p>
          <a:p>
            <a:pPr lvl="2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A framework to quick communication and dissemination of key macro indicators/targets to managers and stakeholders</a:t>
            </a: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b="1" dirty="0">
                <a:latin typeface="Bahnschrift" panose="020B0502040204020203" pitchFamily="34" charset="0"/>
              </a:rPr>
              <a:t>Problem: 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Lack of a convenient economic data sharing and information dissemination frameworks</a:t>
            </a:r>
          </a:p>
          <a:p>
            <a:pPr lvl="1">
              <a:lnSpc>
                <a:spcPct val="150000"/>
              </a:lnSpc>
              <a:buSzPts val="1800"/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Limited quick access and interpretation of macro indicators</a:t>
            </a:r>
          </a:p>
          <a:p>
            <a:pPr marL="596900" lvl="1" indent="0">
              <a:lnSpc>
                <a:spcPct val="150000"/>
              </a:lnSpc>
              <a:buSzPts val="1800"/>
              <a:buNone/>
            </a:pPr>
            <a:endParaRPr lang="en-GB" dirty="0">
              <a:latin typeface="Bahnschrift" panose="020B0502040204020203" pitchFamily="34" charset="0"/>
            </a:endParaRPr>
          </a:p>
          <a:p>
            <a:pPr marL="114300" indent="0">
              <a:lnSpc>
                <a:spcPct val="150000"/>
              </a:lnSpc>
              <a:buNone/>
            </a:pPr>
            <a:r>
              <a:rPr lang="en-US" b="1" dirty="0">
                <a:latin typeface="Bahnschrift" panose="020B0502040204020203" pitchFamily="34" charset="0"/>
              </a:rPr>
              <a:t>Relevance/rationale: objectives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Convenient access, interpretation &amp; dissemination of economic information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Bahnschrift" panose="020B0502040204020203" pitchFamily="34" charset="0"/>
              </a:rPr>
              <a:t>Economic surveillance and monitoring for active/real-time decision making 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sl-SI" dirty="0">
              <a:latin typeface="Bahnschrift" panose="020B0502040204020203" pitchFamily="34" charset="0"/>
            </a:endParaRPr>
          </a:p>
          <a:p>
            <a:pPr marL="1143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b="1" dirty="0">
                <a:latin typeface="Bahnschrift" panose="020B0502040204020203" pitchFamily="34" charset="0"/>
              </a:rPr>
              <a:t>S</a:t>
            </a:r>
            <a:r>
              <a:rPr lang="sl-SI" b="1" dirty="0">
                <a:latin typeface="Bahnschrift" panose="020B0502040204020203" pitchFamily="34" charset="0"/>
              </a:rPr>
              <a:t>olutions</a:t>
            </a:r>
            <a:r>
              <a:rPr lang="en-US" b="1" dirty="0">
                <a:latin typeface="Bahnschrift" panose="020B0502040204020203" pitchFamily="34" charset="0"/>
              </a:rPr>
              <a:t>:</a:t>
            </a:r>
            <a:endParaRPr lang="sl-SI" b="1" dirty="0">
              <a:latin typeface="Bahnschrift" panose="020B0502040204020203" pitchFamily="34" charset="0"/>
            </a:endParaRP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Simplified integrated macro-framework datasets</a:t>
            </a:r>
          </a:p>
          <a:p>
            <a:pPr marL="8572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Bahnschrift" panose="020B0502040204020203" pitchFamily="34" charset="0"/>
              </a:rPr>
              <a:t>Improved data sharing, visibility and dissemination/communication</a:t>
            </a:r>
          </a:p>
          <a:p>
            <a:pPr marL="571500" lvl="1" indent="0">
              <a:lnSpc>
                <a:spcPct val="150000"/>
              </a:lnSpc>
              <a:buNone/>
            </a:pPr>
            <a:endParaRPr lang="en-GB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2651675" y="133775"/>
            <a:ext cx="41841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latin typeface="Bahnschrift" panose="020B0502040204020203" pitchFamily="34" charset="0"/>
              </a:rPr>
              <a:t>Tasks and team roles</a:t>
            </a: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37100" y="893325"/>
            <a:ext cx="8520600" cy="274916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Dashboard and pipeline design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Data-frame: Data collection, cleaning/appropriation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Coding and deployment: read data &amp; dashboard implementation in python (link data to master mind)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Presentation to managers for dashboard validation</a:t>
            </a:r>
          </a:p>
          <a:p>
            <a:pPr marL="742950" lvl="1" indent="-285750">
              <a:lnSpc>
                <a:spcPct val="13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dirty="0"/>
              <a:t>Host: deploy dashboard to website (with IT team)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>
              <a:latin typeface="Bahnschrift" panose="020B0502040204020203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2951787" y="50799"/>
            <a:ext cx="5557213" cy="466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Data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311700" y="657225"/>
            <a:ext cx="4749250" cy="35591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&amp; sources: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sz="40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MINECOFIN: Integrated Macroeconomic Framework (t, t+1)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NISR: National Account (Qo, t)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BNR: Monetary indicators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National strategic documents </a:t>
            </a:r>
          </a:p>
          <a:p>
            <a:pPr marL="11430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4900" b="1" dirty="0">
                <a:latin typeface="Bahnschrift" panose="020B0502040204020203" pitchFamily="34" charset="0"/>
              </a:rPr>
              <a:t>Data type: </a:t>
            </a:r>
            <a:endParaRPr lang="en-US" sz="49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Annual and Quarterly frequency period &amp; time resolution, etc.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Annual forecasts: economic projections (Semester basis (twice a year))</a:t>
            </a:r>
          </a:p>
          <a:p>
            <a:pPr marL="742950" lvl="1" indent="-285750">
              <a:lnSpc>
                <a:spcPct val="14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4000" dirty="0"/>
              <a:t>Economic development targets</a:t>
            </a:r>
            <a:endParaRPr lang="en-US" dirty="0">
              <a:latin typeface="Bahnschrift" panose="020B0502040204020203" pitchFamily="34" charset="0"/>
            </a:endParaRPr>
          </a:p>
          <a:p>
            <a:pPr marL="1397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GB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023BE8-96C2-5891-D591-C46FB1046E71}"/>
              </a:ext>
            </a:extLst>
          </p:cNvPr>
          <p:cNvSpPr txBox="1"/>
          <p:nvPr/>
        </p:nvSpPr>
        <p:spPr>
          <a:xfrm>
            <a:off x="5102225" y="1022003"/>
            <a:ext cx="3854450" cy="18941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Indicators:</a:t>
            </a:r>
          </a:p>
          <a:p>
            <a:endParaRPr lang="en-US" dirty="0"/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Macro-indicators (GDP, CPI and Exchange Rates)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Fiscal  (Revenue, Tax and spending and grants)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Debt (Debt stock, interest rates payment)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Memorandum items (i.e., employment, poverty, interest rates…)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E31632A7-72BF-FF9D-9137-FBAE0BD67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>
            <a:extLst>
              <a:ext uri="{FF2B5EF4-FFF2-40B4-BE49-F238E27FC236}">
                <a16:creationId xmlns:a16="http://schemas.microsoft.com/office/drawing/2014/main" id="{EB1ECA4A-20F0-F4DB-B154-B42F72FAAB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96338" y="60310"/>
            <a:ext cx="4910912" cy="460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-US" sz="2800" b="1" dirty="0">
                <a:latin typeface="Bahnschrift" panose="020B0502040204020203" pitchFamily="34" charset="0"/>
                <a:sym typeface="IBM Plex Sans"/>
              </a:rPr>
              <a:t>Methodology</a:t>
            </a:r>
            <a:endParaRPr lang="en-US" sz="2800" b="1" dirty="0">
              <a:latin typeface="Bahnschrift" panose="020B0502040204020203" pitchFamily="34" charset="0"/>
            </a:endParaRPr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9DBC87F7-76D3-59D3-521E-324FEEFD01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9119" y="571500"/>
            <a:ext cx="7616765" cy="34198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Data processing:</a:t>
            </a:r>
            <a:endParaRPr lang="en-GB" sz="5600" dirty="0">
              <a:latin typeface="Bahnschrift" panose="020B0502040204020203" pitchFamily="34" charset="0"/>
            </a:endParaRP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en-GB" sz="4300" dirty="0">
                <a:latin typeface="Bahnschrift" panose="020B0502040204020203" pitchFamily="34" charset="0"/>
              </a:rPr>
              <a:t>Create database and connection:</a:t>
            </a:r>
          </a:p>
          <a:p>
            <a:pPr lvl="0" algn="l" rtl="0">
              <a:lnSpc>
                <a:spcPct val="2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endParaRPr lang="en-GB" sz="4300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Read data using Python modules (i.e., pandas &amp;  </a:t>
            </a:r>
            <a:r>
              <a:rPr lang="en-GB" sz="4000" dirty="0" err="1"/>
              <a:t>numpy</a:t>
            </a:r>
            <a:r>
              <a:rPr lang="en-GB" sz="4000" dirty="0"/>
              <a:t>…) 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4000" dirty="0"/>
              <a:t>Connection to database using Postgres/</a:t>
            </a:r>
            <a:r>
              <a:rPr lang="en-GB" sz="4000" dirty="0" err="1"/>
              <a:t>sql</a:t>
            </a:r>
            <a:endParaRPr lang="en-GB" sz="4000" dirty="0"/>
          </a:p>
          <a:p>
            <a:pPr marL="114300" indent="0">
              <a:lnSpc>
                <a:spcPct val="210000"/>
              </a:lnSpc>
              <a:buNone/>
            </a:pPr>
            <a:r>
              <a:rPr lang="en-GB" sz="5600" b="1" dirty="0">
                <a:latin typeface="Bahnschrift" panose="020B0502040204020203" pitchFamily="34" charset="0"/>
              </a:rPr>
              <a:t>Visualization </a:t>
            </a:r>
            <a:r>
              <a:rPr lang="en-GB" sz="5600" b="1" dirty="0">
                <a:latin typeface="Bahnschrift" panose="020B0502040204020203" pitchFamily="34" charset="0"/>
                <a:sym typeface="IBM Plex Sans"/>
              </a:rPr>
              <a:t>techniques:</a:t>
            </a:r>
          </a:p>
          <a:p>
            <a:pPr marL="114300" indent="0">
              <a:lnSpc>
                <a:spcPct val="210000"/>
              </a:lnSpc>
              <a:buNone/>
            </a:pPr>
            <a:endParaRPr lang="en-GB" sz="5600" b="1" dirty="0">
              <a:latin typeface="Bahnschrift" panose="020B0502040204020203" pitchFamily="34" charset="0"/>
            </a:endParaRP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3600" dirty="0">
                <a:sym typeface="Arial"/>
              </a:rPr>
              <a:t>Python(prog. language) and python visualization packages (i.e., </a:t>
            </a:r>
            <a:r>
              <a:rPr lang="en-GB" sz="3600" dirty="0" err="1">
                <a:sym typeface="Arial"/>
              </a:rPr>
              <a:t>streamlit</a:t>
            </a:r>
            <a:r>
              <a:rPr lang="en-GB" sz="3600" dirty="0">
                <a:sym typeface="Arial"/>
              </a:rPr>
              <a:t>, dash)</a:t>
            </a:r>
          </a:p>
          <a:p>
            <a:pPr marL="742950" lvl="1" indent="-285750">
              <a:lnSpc>
                <a:spcPct val="12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3600" dirty="0">
                <a:sym typeface="Arial"/>
              </a:rPr>
              <a:t>Deployment for external access  (http links, hook dashboard to website…)</a:t>
            </a:r>
          </a:p>
          <a:p>
            <a:pPr lvl="0">
              <a:lnSpc>
                <a:spcPct val="210000"/>
              </a:lnSpc>
              <a:buFont typeface="Wingdings" panose="05000000000000000000" pitchFamily="2" charset="2"/>
              <a:buChar char="§"/>
            </a:pPr>
            <a:endParaRPr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83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2578099" y="81848"/>
            <a:ext cx="4827157" cy="505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309561" y="923925"/>
            <a:ext cx="4537075" cy="363537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Key achievements/deliverables: </a:t>
            </a:r>
            <a:r>
              <a:rPr lang="en-US" sz="1000" b="1" dirty="0">
                <a:solidFill>
                  <a:srgbClr val="434343"/>
                </a:solidFill>
                <a:latin typeface="IBM Plex Sans"/>
                <a:sym typeface="IBM Plex Sans"/>
              </a:rPr>
              <a:t>A running dashboard Skelton</a:t>
            </a:r>
            <a:endParaRPr lang="en-US" sz="1200" b="1" dirty="0">
              <a:solidFill>
                <a:srgbClr val="434343"/>
              </a:solidFill>
              <a:latin typeface="IBM Plex Sans"/>
              <a:sym typeface="IBM Plex Sans"/>
            </a:endParaRP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Cleaned Dataset read for use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Drafted Python codes/script 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hosted (local host)</a:t>
            </a:r>
          </a:p>
          <a:p>
            <a:pPr marL="0" indent="0">
              <a:lnSpc>
                <a:spcPct val="200000"/>
              </a:lnSpc>
              <a:spcAft>
                <a:spcPts val="1200"/>
              </a:spcAft>
              <a:buNone/>
            </a:pPr>
            <a:r>
              <a:rPr lang="en-US" sz="1200" b="1" dirty="0">
                <a:solidFill>
                  <a:srgbClr val="434343"/>
                </a:solidFill>
                <a:latin typeface="IBM Plex Sans"/>
                <a:sym typeface="IBM Plex Sans"/>
              </a:rPr>
              <a:t>Current status/developments: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Dataset additional indicators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000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Dashboard design/visibility finetuning (dynamism and interactivity reference to templates)</a:t>
            </a:r>
          </a:p>
          <a:p>
            <a:pPr marL="742950" lvl="1" indent="-285750">
              <a:lnSpc>
                <a:spcPct val="20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GB" sz="1000" dirty="0"/>
              <a:t>Exploring alternative visualization tool/packages incl. Dash, Bokeh and </a:t>
            </a:r>
            <a:r>
              <a:rPr lang="en-GB" sz="1000" dirty="0" err="1"/>
              <a:t>Altear</a:t>
            </a:r>
            <a:endParaRPr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8DAE6D-4FDF-9903-9AC4-3005AF1AF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550" y="1146176"/>
            <a:ext cx="3797299" cy="2711450"/>
          </a:xfrm>
          <a:prstGeom prst="rect">
            <a:avLst/>
          </a:prstGeom>
        </p:spPr>
      </p:pic>
      <p:sp>
        <p:nvSpPr>
          <p:cNvPr id="10" name="Google Shape;112;p17">
            <a:extLst>
              <a:ext uri="{FF2B5EF4-FFF2-40B4-BE49-F238E27FC236}">
                <a16:creationId xmlns:a16="http://schemas.microsoft.com/office/drawing/2014/main" id="{3B8641EC-9FFD-F092-FB5E-074CE35C2AAB}"/>
              </a:ext>
            </a:extLst>
          </p:cNvPr>
          <p:cNvSpPr txBox="1">
            <a:spLocks/>
          </p:cNvSpPr>
          <p:nvPr/>
        </p:nvSpPr>
        <p:spPr>
          <a:xfrm>
            <a:off x="5206999" y="587375"/>
            <a:ext cx="3797299" cy="5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GB" sz="16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Master-plan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>
          <a:extLst>
            <a:ext uri="{FF2B5EF4-FFF2-40B4-BE49-F238E27FC236}">
              <a16:creationId xmlns:a16="http://schemas.microsoft.com/office/drawing/2014/main" id="{85BA124D-94D7-2C22-6BB2-C7F9D9530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>
            <a:extLst>
              <a:ext uri="{FF2B5EF4-FFF2-40B4-BE49-F238E27FC236}">
                <a16:creationId xmlns:a16="http://schemas.microsoft.com/office/drawing/2014/main" id="{C6CBFD7C-F6B9-207F-3832-F0409A7931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7321" y="85023"/>
            <a:ext cx="6974286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Progress/achievements: </a:t>
            </a:r>
            <a:r>
              <a:rPr lang="en-GB" b="1" dirty="0" err="1"/>
              <a:t>prel</a:t>
            </a:r>
            <a:r>
              <a:rPr lang="en-GB" b="1" dirty="0"/>
              <a:t>. products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ED2A2-4BF7-6D4A-08C3-FBACEFCB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1525" y="721875"/>
            <a:ext cx="8520600" cy="4062850"/>
          </a:xfrm>
        </p:spPr>
        <p:txBody>
          <a:bodyPr/>
          <a:lstStyle/>
          <a:p>
            <a:r>
              <a:rPr lang="en-US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Demo visualization</a:t>
            </a:r>
            <a:endParaRPr lang="en-RW" dirty="0"/>
          </a:p>
        </p:txBody>
      </p:sp>
      <p:pic>
        <p:nvPicPr>
          <p:cNvPr id="5" name="WhatsApp Video 2025-11-07 at 20.42.19_5eb6251e">
            <a:hlinkClick r:id="" action="ppaction://media"/>
            <a:extLst>
              <a:ext uri="{FF2B5EF4-FFF2-40B4-BE49-F238E27FC236}">
                <a16:creationId xmlns:a16="http://schemas.microsoft.com/office/drawing/2014/main" id="{FACB598F-A065-06DE-6BB8-E8ED84539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7500" y="1235075"/>
            <a:ext cx="4184650" cy="3146425"/>
          </a:xfrm>
          <a:prstGeom prst="rect">
            <a:avLst/>
          </a:prstGeom>
        </p:spPr>
      </p:pic>
      <p:pic>
        <p:nvPicPr>
          <p:cNvPr id="6" name="WhatsApp Video 2025-11-07 at 20.50.36_bb86b0ef">
            <a:hlinkClick r:id="" action="ppaction://media"/>
            <a:extLst>
              <a:ext uri="{FF2B5EF4-FFF2-40B4-BE49-F238E27FC236}">
                <a16:creationId xmlns:a16="http://schemas.microsoft.com/office/drawing/2014/main" id="{B94B218A-8782-D69F-8A42-1A7DEBDD454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79949" y="781050"/>
            <a:ext cx="440372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3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/>
        </p:nvSpPr>
        <p:spPr>
          <a:xfrm>
            <a:off x="1075077" y="159183"/>
            <a:ext cx="5162733" cy="384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-US" sz="2500" b="1" dirty="0">
                <a:solidFill>
                  <a:schemeClr val="dk1"/>
                </a:solidFill>
                <a:latin typeface="Bahnschrift" panose="020B0502040204020203" pitchFamily="34" charset="0"/>
                <a:ea typeface="Roboto"/>
                <a:cs typeface="Roboto"/>
                <a:sym typeface="IBM Plex Sans"/>
              </a:rPr>
              <a:t>Conclusions and recommendations</a:t>
            </a:r>
            <a:endParaRPr sz="2500" b="1" dirty="0">
              <a:solidFill>
                <a:schemeClr val="dk1"/>
              </a:solidFill>
              <a:latin typeface="Bahnschrift" panose="020B0502040204020203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1075077" y="845528"/>
            <a:ext cx="7812448" cy="3681008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takeaways:</a:t>
            </a:r>
            <a:r>
              <a:rPr lang="en-US" sz="1432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Learning/acquiring new &amp; golden knowledge 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Understanding real world trends: AI and LLM models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Exploring and extending potentials (capacity and application)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Program relevance on current and future career.</a:t>
            </a:r>
            <a:endParaRPr sz="1432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r>
              <a:rPr lang="en-US" sz="1432" b="1" dirty="0">
                <a:solidFill>
                  <a:srgbClr val="434343"/>
                </a:solidFill>
                <a:latin typeface="IBM Plex Sans"/>
                <a:ea typeface="IBM Plex Sans"/>
                <a:cs typeface="IBM Plex Sans"/>
                <a:sym typeface="IBM Plex Sans"/>
              </a:rPr>
              <a:t>Recommendations: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lang="en-US" sz="1432" b="1" dirty="0">
              <a:solidFill>
                <a:srgbClr val="434343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Showcasing dashboard for validation and ownership: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Internal consultations: for content, visibility and data validation</a:t>
            </a:r>
          </a:p>
          <a:p>
            <a:pPr marL="742950" lvl="1" indent="-285750">
              <a:spcAft>
                <a:spcPts val="1200"/>
              </a:spcAft>
              <a:buClr>
                <a:schemeClr val="dk2"/>
              </a:buClr>
              <a:buSzPts val="1400"/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IBM Plex Sans"/>
              </a:rPr>
              <a:t>Hosting: consultations and cooperation with IT, communication and website management team</a:t>
            </a:r>
          </a:p>
          <a:p>
            <a:pPr marL="64664">
              <a:lnSpc>
                <a:spcPct val="138022"/>
              </a:lnSpc>
              <a:buClr>
                <a:srgbClr val="434343"/>
              </a:buClr>
              <a:buSzPts val="2104"/>
            </a:pPr>
            <a:endParaRPr sz="953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646</Words>
  <Application>Microsoft Office PowerPoint</Application>
  <PresentationFormat>On-screen Show (16:9)</PresentationFormat>
  <Paragraphs>116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</vt:lpstr>
      <vt:lpstr>Wingdings</vt:lpstr>
      <vt:lpstr>Arial</vt:lpstr>
      <vt:lpstr>Bahnschrift</vt:lpstr>
      <vt:lpstr>IBM Plex Sans</vt:lpstr>
      <vt:lpstr>Geometric</vt:lpstr>
      <vt:lpstr>Data Science Capacity Building Initiative</vt:lpstr>
      <vt:lpstr>PowerPoint Presentation</vt:lpstr>
      <vt:lpstr>Project overview and rationale</vt:lpstr>
      <vt:lpstr>Tasks and team roles</vt:lpstr>
      <vt:lpstr>Data</vt:lpstr>
      <vt:lpstr>Methodology</vt:lpstr>
      <vt:lpstr>Progress/achievements</vt:lpstr>
      <vt:lpstr>Progress/achievements: prel. products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Evariste MANIRUMVA</dc:creator>
  <cp:lastModifiedBy>Evariste MANIRUMVA</cp:lastModifiedBy>
  <cp:revision>72</cp:revision>
  <dcterms:modified xsi:type="dcterms:W3CDTF">2025-12-13T14:02:10Z</dcterms:modified>
</cp:coreProperties>
</file>